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48060-2180-4ACE-8C1E-BBDF7C6227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BBF373-20E4-4973-A14A-549E181DE9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C8E9DE-C2F7-438F-A16A-E71309D73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F198-3F4C-454D-A914-40A469390F1A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6E1105-B889-4D50-8FBF-E40E131D6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B6E816-0E9F-47C0-A4A6-EF4D0F5E0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712AE-FCE6-4670-A2E4-A9165485A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531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C75D1-D1FD-4094-BC54-A8DA7AAC2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2186A2-D54C-4FF7-B1D5-0A938494B0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484325-991A-45D2-884F-0256FD8ED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F198-3F4C-454D-A914-40A469390F1A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E48A06-B414-4802-AC4A-AC8167B44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4365E7-80C8-46E4-BC56-FC1A3AAD4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712AE-FCE6-4670-A2E4-A9165485A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716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C9B026-B780-4C51-813E-4A7D67C60A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8C0AF5-A24E-43EB-A1E5-3B701E147B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7B3CF1-37ED-4D96-B5AE-F648A676F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F198-3F4C-454D-A914-40A469390F1A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01DC55-2406-4FE4-8395-D1D6862D4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0FED53-167B-4A43-9CA0-7752F383A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712AE-FCE6-4670-A2E4-A9165485A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501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46693D-1DEE-4226-AF56-6C2738507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F8E396-CF38-4DC1-BF5F-12C759DBE5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963F68-5898-4E6C-9FAF-56A515FFE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F198-3F4C-454D-A914-40A469390F1A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FF53AB-8C0F-407F-A8C3-BF4F2ADD3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3E89E4-D621-42D2-AA35-A7792FFB2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712AE-FCE6-4670-A2E4-A9165485A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447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3E8EF-C6A6-4463-A978-88B3E190F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D01921-4F57-4EB5-B018-8A96DAA007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7C7049-9DA9-4827-8A0F-B1CDC2ED3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F198-3F4C-454D-A914-40A469390F1A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8FED9E-3DAE-45E7-B781-F6B2F05FC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01145F-FC98-46D4-83EC-51CE9E4BE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712AE-FCE6-4670-A2E4-A9165485A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610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D6E5EE-B304-4281-826D-D34C355A5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EC90E5-854C-4C73-9796-719171CFD6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12083E-8C06-4728-BB04-F77EA533E2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38354A-3878-4F69-B07A-EF825C191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F198-3F4C-454D-A914-40A469390F1A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78010C-603E-44FB-8223-28F6363A2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B92998-D9A8-40CA-8616-F7324CB67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712AE-FCE6-4670-A2E4-A9165485A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388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C3704-E13C-4072-A23D-36775FC40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D9CE64-165C-45CD-9FCA-5E7F0D55BC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889ADB-13B1-4F97-8A09-5EF800E209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17150F-8D9E-4DF4-BACD-65DF998BC4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527F22-8ECE-47E5-9DCB-440798F827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4DE6E85-C8B3-4662-B8B3-C382EB3B7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F198-3F4C-454D-A914-40A469390F1A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4D12A3-EFE6-4338-8A0F-F40701967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7D2B45E-6537-4011-8EAA-CA675BD31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712AE-FCE6-4670-A2E4-A9165485A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213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44721-6B73-41CF-9DC3-E2418A14AB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E87A2F-A300-4509-AD46-FE8BDC579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F198-3F4C-454D-A914-40A469390F1A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599A0C-DE59-421B-A5BE-D6729A931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25D706-BB59-403B-945D-4908CD26B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712AE-FCE6-4670-A2E4-A9165485A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015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C70201B-91FB-407F-8371-02AF4DF18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F198-3F4C-454D-A914-40A469390F1A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6B1216-17AA-4935-9458-6C1CC7B4B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768689-E82B-4F59-B0A3-3507897B9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712AE-FCE6-4670-A2E4-A9165485A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506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EEEA0-C39F-49D8-A842-05372578F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825297-3DF1-4FF6-A38D-2E3A8F6E61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066913-6EE3-44F3-8B43-836913F49D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E710DD-6FD3-4912-8B6B-91507EA80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F198-3F4C-454D-A914-40A469390F1A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08683D-8F7B-42A4-93B7-AB443EDFD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6D3BB4-EE9B-4AAE-8ABB-2DDA7EE01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712AE-FCE6-4670-A2E4-A9165485A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566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DB60FB-12D8-4B48-869B-BAF1E0B4AD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487913-F20F-47C7-BAF0-3952DF896E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3D33B0-14E2-45E5-8511-8D0C7EAA5A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C35B40-C2E5-495F-89DC-3A6F6859D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F198-3F4C-454D-A914-40A469390F1A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B57753-3465-4769-B75B-AEF7E974E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E845B-74DF-4E56-81E4-31B2DDC0C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712AE-FCE6-4670-A2E4-A9165485A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1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96AD8EE-3D91-46CE-AAB0-C5E429E20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2B7C0F-CB1D-4B12-AD28-C4020900DF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B2CB46-7088-48F7-9A46-5E159BE1C8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42F198-3F4C-454D-A914-40A469390F1A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A98F3D-5F05-45DF-808A-3FDD414A6D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D9EAF6-7407-467A-82DE-88A97CF54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712AE-FCE6-4670-A2E4-A9165485A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892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6C4300A-D9D4-458E-A709-D7C94014932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6976" y="457200"/>
            <a:ext cx="5888736" cy="3547872"/>
          </a:xfrm>
          <a:prstGeom prst="rect">
            <a:avLst/>
          </a:prstGeom>
        </p:spPr>
      </p:pic>
      <p:sp>
        <p:nvSpPr>
          <p:cNvPr id="5" name="Title 3">
            <a:extLst>
              <a:ext uri="{FF2B5EF4-FFF2-40B4-BE49-F238E27FC236}">
                <a16:creationId xmlns:a16="http://schemas.microsoft.com/office/drawing/2014/main" id="{C0BF80EC-3410-48D7-A1D0-A46782273ACA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609344" y="4440238"/>
            <a:ext cx="9144000" cy="91281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err="1"/>
              <a:t>SupplierGATEWAY</a:t>
            </a:r>
            <a:r>
              <a:rPr lang="en-US" sz="1800" dirty="0"/>
              <a:t>, LLC </a:t>
            </a:r>
          </a:p>
          <a:p>
            <a:r>
              <a:rPr lang="en-US" sz="1800" dirty="0"/>
              <a:t>Opportunity Posting</a:t>
            </a:r>
          </a:p>
        </p:txBody>
      </p:sp>
    </p:spTree>
    <p:extLst>
      <p:ext uri="{BB962C8B-B14F-4D97-AF65-F5344CB8AC3E}">
        <p14:creationId xmlns:p14="http://schemas.microsoft.com/office/powerpoint/2010/main" val="38865323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BE3A545-44C9-4C0C-8636-45D8E9587BE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8650" y="2162969"/>
            <a:ext cx="8394700" cy="3676650"/>
          </a:xfr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508B6B7C-1B74-4B7B-A680-BCBEF7E8ACB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5778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/>
              <a:t>Opportunity Posting</a:t>
            </a:r>
          </a:p>
        </p:txBody>
      </p:sp>
      <p:sp>
        <p:nvSpPr>
          <p:cNvPr id="7" name="Rectangular Callout 7">
            <a:extLst>
              <a:ext uri="{FF2B5EF4-FFF2-40B4-BE49-F238E27FC236}">
                <a16:creationId xmlns:a16="http://schemas.microsoft.com/office/drawing/2014/main" id="{153BF2B9-1223-425D-A172-B93DE07D41E5}"/>
              </a:ext>
            </a:extLst>
          </p:cNvPr>
          <p:cNvSpPr/>
          <p:nvPr/>
        </p:nvSpPr>
        <p:spPr>
          <a:xfrm>
            <a:off x="219075" y="5306219"/>
            <a:ext cx="2438400" cy="1066800"/>
          </a:xfrm>
          <a:prstGeom prst="wedgeRectCallout">
            <a:avLst>
              <a:gd name="adj1" fmla="val 66302"/>
              <a:gd name="adj2" fmla="val -11448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Select ‘View Posting’ to view the opportunity posting details</a:t>
            </a:r>
            <a:endParaRPr lang="en-US" sz="1600" b="1" dirty="0"/>
          </a:p>
          <a:p>
            <a:pPr algn="ctr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298546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8B029E7E-2E55-4B18-B89E-49ACA0D68D8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7476" y="1825625"/>
            <a:ext cx="6337047" cy="4351338"/>
          </a:xfr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74488908-D230-43F2-BBF0-984177FE498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6540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/>
              <a:t>Opportunity Posting</a:t>
            </a:r>
            <a:endParaRPr lang="en-US" sz="1800" dirty="0"/>
          </a:p>
        </p:txBody>
      </p:sp>
      <p:sp>
        <p:nvSpPr>
          <p:cNvPr id="7" name="Rectangular Callout 7">
            <a:extLst>
              <a:ext uri="{FF2B5EF4-FFF2-40B4-BE49-F238E27FC236}">
                <a16:creationId xmlns:a16="http://schemas.microsoft.com/office/drawing/2014/main" id="{57EBB83F-3F70-4F2F-AF65-B7687F0D30EA}"/>
              </a:ext>
            </a:extLst>
          </p:cNvPr>
          <p:cNvSpPr/>
          <p:nvPr/>
        </p:nvSpPr>
        <p:spPr>
          <a:xfrm>
            <a:off x="571500" y="2772569"/>
            <a:ext cx="2438400" cy="1066800"/>
          </a:xfrm>
          <a:prstGeom prst="wedgeRectCallout">
            <a:avLst>
              <a:gd name="adj1" fmla="val 85833"/>
              <a:gd name="adj2" fmla="val 16765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You may add additional information about your company &amp; Submit</a:t>
            </a:r>
            <a:endParaRPr lang="en-US" sz="1600" b="1" dirty="0"/>
          </a:p>
          <a:p>
            <a:pPr algn="ctr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380265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642BAA9E-209D-46D5-ACDD-5C474DCD81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9796" y="1825625"/>
            <a:ext cx="7492407" cy="4351338"/>
          </a:xfr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5C940983-472F-41DD-9A1E-43318CB340C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58737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/>
              <a:t>Opportunity Posting</a:t>
            </a:r>
            <a:endParaRPr lang="en-US" sz="1800" dirty="0"/>
          </a:p>
        </p:txBody>
      </p:sp>
      <p:sp>
        <p:nvSpPr>
          <p:cNvPr id="7" name="Rectangular Callout 7">
            <a:extLst>
              <a:ext uri="{FF2B5EF4-FFF2-40B4-BE49-F238E27FC236}">
                <a16:creationId xmlns:a16="http://schemas.microsoft.com/office/drawing/2014/main" id="{05B537DD-954D-4C8A-B1D1-B97A0298A5D9}"/>
              </a:ext>
            </a:extLst>
          </p:cNvPr>
          <p:cNvSpPr/>
          <p:nvPr/>
        </p:nvSpPr>
        <p:spPr>
          <a:xfrm>
            <a:off x="85725" y="3057525"/>
            <a:ext cx="2438400" cy="1372394"/>
          </a:xfrm>
          <a:prstGeom prst="wedgeRectCallout">
            <a:avLst>
              <a:gd name="adj1" fmla="val 56927"/>
              <a:gd name="adj2" fmla="val 11114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Once you have responded to the posting it will show your response has been submitted</a:t>
            </a:r>
            <a:endParaRPr lang="en-US" sz="1600" b="1" dirty="0"/>
          </a:p>
          <a:p>
            <a:pPr algn="ctr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223139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6994333-0BF8-4B32-9CBD-F0D228060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969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1800" dirty="0"/>
              <a:t>Opportunity Posting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72DB2788-CAED-4CA0-A924-A249B15D2BA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751916"/>
            <a:ext cx="10515600" cy="2498756"/>
          </a:xfrm>
        </p:spPr>
      </p:pic>
      <p:sp>
        <p:nvSpPr>
          <p:cNvPr id="6" name="Rectangular Callout 7">
            <a:extLst>
              <a:ext uri="{FF2B5EF4-FFF2-40B4-BE49-F238E27FC236}">
                <a16:creationId xmlns:a16="http://schemas.microsoft.com/office/drawing/2014/main" id="{86F9295F-7CE7-4C31-8BA7-95BBB9F2D28F}"/>
              </a:ext>
            </a:extLst>
          </p:cNvPr>
          <p:cNvSpPr/>
          <p:nvPr/>
        </p:nvSpPr>
        <p:spPr>
          <a:xfrm>
            <a:off x="6096000" y="1323571"/>
            <a:ext cx="2438400" cy="1066800"/>
          </a:xfrm>
          <a:prstGeom prst="wedgeRectCallout">
            <a:avLst>
              <a:gd name="adj1" fmla="val 61224"/>
              <a:gd name="adj2" fmla="val 8819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Select </a:t>
            </a:r>
            <a:r>
              <a:rPr lang="en-US" sz="1600" b="1" dirty="0"/>
              <a:t>Create New Posting </a:t>
            </a:r>
            <a:r>
              <a:rPr lang="en-US" sz="1600" dirty="0"/>
              <a:t>to begin your company’s posting</a:t>
            </a:r>
            <a:endParaRPr lang="en-US" sz="1600" b="1" dirty="0"/>
          </a:p>
          <a:p>
            <a:pPr algn="ctr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78600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E2BB0C44-8BEA-4143-865C-E0E187744DB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0558" y="1825625"/>
            <a:ext cx="7090884" cy="4351338"/>
          </a:xfr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1BFB13BB-A2F4-47A0-9974-BF2E7B2116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6832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1800" dirty="0"/>
              <a:t>Tier-1 Spend Hierarchy</a:t>
            </a: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7756DB1E-2A74-482B-A80F-CC6AE7D4F381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5969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/>
              <a:t>Opportunity Posting</a:t>
            </a:r>
            <a:endParaRPr lang="en-US" sz="1800" dirty="0"/>
          </a:p>
        </p:txBody>
      </p:sp>
      <p:sp>
        <p:nvSpPr>
          <p:cNvPr id="8" name="Rectangular Callout 7">
            <a:extLst>
              <a:ext uri="{FF2B5EF4-FFF2-40B4-BE49-F238E27FC236}">
                <a16:creationId xmlns:a16="http://schemas.microsoft.com/office/drawing/2014/main" id="{65258B90-824D-4177-B618-625A52E23CD7}"/>
              </a:ext>
            </a:extLst>
          </p:cNvPr>
          <p:cNvSpPr/>
          <p:nvPr/>
        </p:nvSpPr>
        <p:spPr>
          <a:xfrm>
            <a:off x="112158" y="1590675"/>
            <a:ext cx="2438400" cy="1066800"/>
          </a:xfrm>
          <a:prstGeom prst="wedgeRectCallout">
            <a:avLst>
              <a:gd name="adj1" fmla="val 62005"/>
              <a:gd name="adj2" fmla="val 11140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All fields indicated in </a:t>
            </a:r>
            <a:r>
              <a:rPr lang="en-US" sz="1600" b="1" dirty="0"/>
              <a:t>RED</a:t>
            </a:r>
            <a:r>
              <a:rPr lang="en-US" sz="1600" dirty="0"/>
              <a:t> are required for your posting</a:t>
            </a:r>
            <a:endParaRPr lang="en-US" sz="1600" b="1" dirty="0"/>
          </a:p>
          <a:p>
            <a:pPr algn="ctr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83799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E9A9B763-99A0-4930-9DC4-F4963C45BC0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5125" y="2971800"/>
            <a:ext cx="8921750" cy="3098800"/>
          </a:xfr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0F9EA306-761A-4DD1-8CCB-8AE99FF22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6832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1800" dirty="0"/>
              <a:t>Tier-1 Spend Hierarchy</a:t>
            </a: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A2E1E622-1164-466A-B263-29EE4303AF8F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5969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/>
              <a:t>Opportunity Posting</a:t>
            </a:r>
            <a:endParaRPr lang="en-US" sz="1800" dirty="0"/>
          </a:p>
        </p:txBody>
      </p:sp>
      <p:sp>
        <p:nvSpPr>
          <p:cNvPr id="8" name="Rectangular Callout 7">
            <a:extLst>
              <a:ext uri="{FF2B5EF4-FFF2-40B4-BE49-F238E27FC236}">
                <a16:creationId xmlns:a16="http://schemas.microsoft.com/office/drawing/2014/main" id="{DC10E31B-E4B7-4F31-A7DA-4D0524C4C27C}"/>
              </a:ext>
            </a:extLst>
          </p:cNvPr>
          <p:cNvSpPr/>
          <p:nvPr/>
        </p:nvSpPr>
        <p:spPr>
          <a:xfrm>
            <a:off x="600075" y="1638300"/>
            <a:ext cx="2438400" cy="1066800"/>
          </a:xfrm>
          <a:prstGeom prst="wedgeRectCallout">
            <a:avLst>
              <a:gd name="adj1" fmla="val 67865"/>
              <a:gd name="adj2" fmla="val 10426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You may include optional fields such as </a:t>
            </a:r>
            <a:r>
              <a:rPr lang="en-US" sz="1600" b="1" dirty="0"/>
              <a:t>Attachments</a:t>
            </a:r>
          </a:p>
          <a:p>
            <a:pPr algn="ctr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52767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D36F63CD-EC98-401F-8236-61476ACF95A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9835" y="1825625"/>
            <a:ext cx="6272330" cy="4351338"/>
          </a:xfr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8FD574DF-63CF-4606-BF00-0722267C47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445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1800" dirty="0"/>
              <a:t>Tier-1 Spend Hierarchy</a:t>
            </a: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2438CBFB-BD28-422D-B582-EB6259A2315D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5969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/>
              <a:t>Opportunity Posting</a:t>
            </a:r>
            <a:endParaRPr lang="en-US" sz="1800" dirty="0"/>
          </a:p>
        </p:txBody>
      </p:sp>
      <p:sp>
        <p:nvSpPr>
          <p:cNvPr id="8" name="Rectangular Callout 7">
            <a:extLst>
              <a:ext uri="{FF2B5EF4-FFF2-40B4-BE49-F238E27FC236}">
                <a16:creationId xmlns:a16="http://schemas.microsoft.com/office/drawing/2014/main" id="{1291DDC0-BBC4-4F1F-8D5A-F4F764047140}"/>
              </a:ext>
            </a:extLst>
          </p:cNvPr>
          <p:cNvSpPr/>
          <p:nvPr/>
        </p:nvSpPr>
        <p:spPr>
          <a:xfrm>
            <a:off x="352425" y="1323975"/>
            <a:ext cx="2438400" cy="1857375"/>
          </a:xfrm>
          <a:prstGeom prst="wedgeRectCallout">
            <a:avLst>
              <a:gd name="adj1" fmla="val 97552"/>
              <a:gd name="adj2" fmla="val 10313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You may also include additional fields to make your posting more specific to a group of vendors, such as diverse vendors, current vendors, etc..</a:t>
            </a:r>
            <a:endParaRPr lang="en-US" sz="1600" b="1" dirty="0"/>
          </a:p>
          <a:p>
            <a:pPr algn="ctr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182445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40F35DBA-76AF-48B7-AC70-235F62FD56F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5650" y="2362994"/>
            <a:ext cx="8140700" cy="3276600"/>
          </a:xfr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C810EF09-AA02-4571-99F8-0EA5ED086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1800" dirty="0"/>
              <a:t>Tier-1 Spend Hierarchy</a:t>
            </a: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CEA05EED-B802-4EE2-A7EA-B6251FB33892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5969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/>
              <a:t>Opportunity Posting</a:t>
            </a:r>
            <a:endParaRPr lang="en-US" sz="1800" dirty="0"/>
          </a:p>
        </p:txBody>
      </p:sp>
      <p:sp>
        <p:nvSpPr>
          <p:cNvPr id="8" name="Rectangular Callout 7">
            <a:extLst>
              <a:ext uri="{FF2B5EF4-FFF2-40B4-BE49-F238E27FC236}">
                <a16:creationId xmlns:a16="http://schemas.microsoft.com/office/drawing/2014/main" id="{7487C55A-5ECC-43C1-89EB-21039859E2FC}"/>
              </a:ext>
            </a:extLst>
          </p:cNvPr>
          <p:cNvSpPr/>
          <p:nvPr/>
        </p:nvSpPr>
        <p:spPr>
          <a:xfrm>
            <a:off x="4876800" y="5426074"/>
            <a:ext cx="2438400" cy="1066800"/>
          </a:xfrm>
          <a:prstGeom prst="wedgeRectCallout">
            <a:avLst>
              <a:gd name="adj1" fmla="val -3229"/>
              <a:gd name="adj2" fmla="val -12609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Once you have created your posting, select P</a:t>
            </a:r>
            <a:r>
              <a:rPr lang="en-US" sz="1600" b="1" dirty="0"/>
              <a:t>ost this opportunity</a:t>
            </a:r>
          </a:p>
          <a:p>
            <a:pPr algn="ctr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144242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DF3DC5E8-BAE0-424C-9210-9BE7265FB20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751916"/>
            <a:ext cx="10515600" cy="2498756"/>
          </a:xfrm>
        </p:spPr>
      </p:pic>
      <p:sp>
        <p:nvSpPr>
          <p:cNvPr id="7" name="Rectangular Callout 7">
            <a:extLst>
              <a:ext uri="{FF2B5EF4-FFF2-40B4-BE49-F238E27FC236}">
                <a16:creationId xmlns:a16="http://schemas.microsoft.com/office/drawing/2014/main" id="{74AAF8AF-9064-4929-9ED4-9E7CBF32EE38}"/>
              </a:ext>
            </a:extLst>
          </p:cNvPr>
          <p:cNvSpPr/>
          <p:nvPr/>
        </p:nvSpPr>
        <p:spPr>
          <a:xfrm>
            <a:off x="238125" y="1914525"/>
            <a:ext cx="2438400" cy="2000250"/>
          </a:xfrm>
          <a:prstGeom prst="wedgeRectCallout">
            <a:avLst>
              <a:gd name="adj1" fmla="val 38177"/>
              <a:gd name="adj2" fmla="val 10021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You may view your Active posting in the console. From here you may view comments, responses, activity, and even cancel the posting if needed</a:t>
            </a:r>
            <a:endParaRPr lang="en-US" sz="1600" b="1" dirty="0"/>
          </a:p>
          <a:p>
            <a:pPr algn="ctr"/>
            <a:r>
              <a:rPr lang="en-US" dirty="0"/>
              <a:t> </a:t>
            </a: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E215F191-E0BE-47BC-8ECD-0EFCEDE458C2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5969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/>
              <a:t>Opportunity Posting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4924385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017A5196-50C9-4F2A-B560-DB79636D4C1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256770"/>
            <a:ext cx="10515600" cy="3489047"/>
          </a:xfrm>
        </p:spPr>
      </p:pic>
      <p:sp>
        <p:nvSpPr>
          <p:cNvPr id="7" name="Title 3">
            <a:extLst>
              <a:ext uri="{FF2B5EF4-FFF2-40B4-BE49-F238E27FC236}">
                <a16:creationId xmlns:a16="http://schemas.microsoft.com/office/drawing/2014/main" id="{8F86DEBE-1722-406A-BD25-6BBDFF874B35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5969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/>
              <a:t>Opportunity Posting</a:t>
            </a:r>
            <a:endParaRPr lang="en-US" sz="1800" dirty="0"/>
          </a:p>
        </p:txBody>
      </p:sp>
      <p:sp>
        <p:nvSpPr>
          <p:cNvPr id="11" name="Rectangular Callout 7">
            <a:extLst>
              <a:ext uri="{FF2B5EF4-FFF2-40B4-BE49-F238E27FC236}">
                <a16:creationId xmlns:a16="http://schemas.microsoft.com/office/drawing/2014/main" id="{DA33F554-58B7-493C-A994-B2DF6171364B}"/>
              </a:ext>
            </a:extLst>
          </p:cNvPr>
          <p:cNvSpPr/>
          <p:nvPr/>
        </p:nvSpPr>
        <p:spPr>
          <a:xfrm>
            <a:off x="276225" y="5607983"/>
            <a:ext cx="2438400" cy="1066800"/>
          </a:xfrm>
          <a:prstGeom prst="wedgeRectCallout">
            <a:avLst>
              <a:gd name="adj1" fmla="val 59271"/>
              <a:gd name="adj2" fmla="val -9841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View your Opportunity Posting Details via the Dashboard and Reports</a:t>
            </a:r>
            <a:endParaRPr lang="en-US" sz="1600" b="1" dirty="0"/>
          </a:p>
          <a:p>
            <a:pPr algn="ctr"/>
            <a:r>
              <a:rPr lang="en-US" dirty="0"/>
              <a:t> </a:t>
            </a:r>
          </a:p>
        </p:txBody>
      </p:sp>
      <p:sp>
        <p:nvSpPr>
          <p:cNvPr id="12" name="Rectangular Callout 7">
            <a:extLst>
              <a:ext uri="{FF2B5EF4-FFF2-40B4-BE49-F238E27FC236}">
                <a16:creationId xmlns:a16="http://schemas.microsoft.com/office/drawing/2014/main" id="{F5000674-DA3D-45A6-946E-B6DFF0BCAD8C}"/>
              </a:ext>
            </a:extLst>
          </p:cNvPr>
          <p:cNvSpPr/>
          <p:nvPr/>
        </p:nvSpPr>
        <p:spPr>
          <a:xfrm>
            <a:off x="5753100" y="1327804"/>
            <a:ext cx="2438400" cy="1611967"/>
          </a:xfrm>
          <a:prstGeom prst="wedgeRectCallout">
            <a:avLst>
              <a:gd name="adj1" fmla="val 89740"/>
              <a:gd name="adj2" fmla="val 5521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Select specific date ranges and/or Run a report for specific parameters regarding the posting details</a:t>
            </a:r>
          </a:p>
          <a:p>
            <a:pPr algn="ctr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011242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0F89F6A-35FB-406B-B197-2F5F6C0C2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737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1800" dirty="0"/>
              <a:t>Tier-1 Spend Hierarchy</a:t>
            </a: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20B25739-FD7B-4546-895A-7FB54A91CBE1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5969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/>
              <a:t>Opportunity Posting</a:t>
            </a:r>
            <a:endParaRPr lang="en-US" sz="1800" dirty="0"/>
          </a:p>
        </p:txBody>
      </p:sp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C07F63CA-02A7-4394-8D93-135E0E2CD0D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4260" y="1825625"/>
            <a:ext cx="5683479" cy="4351338"/>
          </a:xfrm>
        </p:spPr>
      </p:pic>
      <p:sp>
        <p:nvSpPr>
          <p:cNvPr id="12" name="Rectangular Callout 7">
            <a:extLst>
              <a:ext uri="{FF2B5EF4-FFF2-40B4-BE49-F238E27FC236}">
                <a16:creationId xmlns:a16="http://schemas.microsoft.com/office/drawing/2014/main" id="{7483F69B-5476-464C-BD60-A373CDB1F3B7}"/>
              </a:ext>
            </a:extLst>
          </p:cNvPr>
          <p:cNvSpPr/>
          <p:nvPr/>
        </p:nvSpPr>
        <p:spPr>
          <a:xfrm>
            <a:off x="9286875" y="3349624"/>
            <a:ext cx="2438400" cy="1066800"/>
          </a:xfrm>
          <a:prstGeom prst="wedgeRectCallout">
            <a:avLst>
              <a:gd name="adj1" fmla="val -97369"/>
              <a:gd name="adj2" fmla="val 1748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They may view and respond to postings they may be interested in</a:t>
            </a:r>
            <a:endParaRPr lang="en-US" sz="1600" b="1" dirty="0"/>
          </a:p>
          <a:p>
            <a:pPr algn="ctr"/>
            <a:r>
              <a:rPr lang="en-US" dirty="0"/>
              <a:t> </a:t>
            </a:r>
          </a:p>
        </p:txBody>
      </p:sp>
      <p:sp>
        <p:nvSpPr>
          <p:cNvPr id="6" name="Rectangular Callout 7">
            <a:extLst>
              <a:ext uri="{FF2B5EF4-FFF2-40B4-BE49-F238E27FC236}">
                <a16:creationId xmlns:a16="http://schemas.microsoft.com/office/drawing/2014/main" id="{6AABCEF4-F1C6-499B-A8D6-AF87CC61BDC4}"/>
              </a:ext>
            </a:extLst>
          </p:cNvPr>
          <p:cNvSpPr/>
          <p:nvPr/>
        </p:nvSpPr>
        <p:spPr>
          <a:xfrm>
            <a:off x="228600" y="1593850"/>
            <a:ext cx="2438400" cy="1066800"/>
          </a:xfrm>
          <a:prstGeom prst="wedgeRectCallout">
            <a:avLst>
              <a:gd name="adj1" fmla="val 70599"/>
              <a:gd name="adj2" fmla="val 14712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When the suppliers log in this is what their view is with any active postings</a:t>
            </a:r>
            <a:endParaRPr lang="en-US" sz="1600" b="1" dirty="0"/>
          </a:p>
          <a:p>
            <a:pPr algn="ctr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14221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239</Words>
  <Application>Microsoft Office PowerPoint</Application>
  <PresentationFormat>Widescreen</PresentationFormat>
  <Paragraphs>44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PowerPoint Presentation</vt:lpstr>
      <vt:lpstr>Opportunity Posting</vt:lpstr>
      <vt:lpstr>Tier-1 Spend Hierarchy</vt:lpstr>
      <vt:lpstr>Tier-1 Spend Hierarchy</vt:lpstr>
      <vt:lpstr>Tier-1 Spend Hierarchy</vt:lpstr>
      <vt:lpstr>Tier-1 Spend Hierarchy</vt:lpstr>
      <vt:lpstr>PowerPoint Presentation</vt:lpstr>
      <vt:lpstr>PowerPoint Presentation</vt:lpstr>
      <vt:lpstr>Tier-1 Spend Hierarchy</vt:lpstr>
      <vt:lpstr>Opportunity Posting</vt:lpstr>
      <vt:lpstr>Opportunity Posting</vt:lpstr>
      <vt:lpstr>Opportunity Posting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Chelsea</dc:creator>
  <cp:lastModifiedBy>Chelsea</cp:lastModifiedBy>
  <cp:revision>9</cp:revision>
  <dcterms:created xsi:type="dcterms:W3CDTF">2019-12-11T19:38:45Z</dcterms:created>
  <dcterms:modified xsi:type="dcterms:W3CDTF">2020-07-23T19:40:57Z</dcterms:modified>
</cp:coreProperties>
</file>